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59" r:id="rId8"/>
    <p:sldId id="261" r:id="rId9"/>
    <p:sldId id="265" r:id="rId10"/>
    <p:sldId id="266" r:id="rId11"/>
    <p:sldId id="262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>
      <p:cViewPr varScale="1">
        <p:scale>
          <a:sx n="84" d="100"/>
          <a:sy n="84" d="100"/>
        </p:scale>
        <p:origin x="147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429684" cy="328614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dirty="0" smtClean="0">
                <a:latin typeface="Constantia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Constantia" pitchFamily="18" charset="0"/>
                <a:cs typeface="Times New Roman" pitchFamily="18" charset="0"/>
              </a:rPr>
            </a:br>
            <a:r>
              <a:rPr lang="ru-RU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Тема: «Дифференциация звуков [З] и </a:t>
            </a:r>
            <a:r>
              <a:rPr lang="en-US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en-US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» для детей </a:t>
            </a:r>
            <a:r>
              <a:rPr lang="ru-RU" b="1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старшей группы</a:t>
            </a:r>
            <a:r>
              <a:rPr lang="ru-RU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onstantia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Constantia" pitchFamily="18" charset="0"/>
                <a:cs typeface="Times New Roman" pitchFamily="18" charset="0"/>
              </a:rPr>
            </a:br>
            <a:endParaRPr lang="ru-RU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3655" y="0"/>
            <a:ext cx="196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https://vk.com/yourlogoped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428860" y="142852"/>
            <a:ext cx="4143404" cy="235745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Какие вы молодцы! У Комара и Жука ничья! Вы очень красиво произносите звук </a:t>
            </a:r>
            <a:r>
              <a:rPr lang="en-US" sz="1200" b="1" dirty="0" smtClean="0">
                <a:solidFill>
                  <a:schemeClr val="tx1"/>
                </a:solidFill>
                <a:latin typeface="Constantia" pitchFamily="18" charset="0"/>
              </a:rPr>
              <a:t>[</a:t>
            </a:r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ж</a:t>
            </a:r>
            <a:r>
              <a:rPr lang="en-US" sz="1200" b="1" dirty="0" smtClean="0">
                <a:solidFill>
                  <a:schemeClr val="tx1"/>
                </a:solidFill>
                <a:latin typeface="Constantia" pitchFamily="18" charset="0"/>
              </a:rPr>
              <a:t>]</a:t>
            </a:r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 и звук </a:t>
            </a:r>
            <a:r>
              <a:rPr lang="en-US" sz="1200" b="1" dirty="0" smtClean="0">
                <a:solidFill>
                  <a:schemeClr val="tx1"/>
                </a:solidFill>
                <a:latin typeface="Constantia" pitchFamily="18" charset="0"/>
              </a:rPr>
              <a:t>[</a:t>
            </a:r>
            <a:r>
              <a:rPr lang="ru-RU" sz="1200" b="1" dirty="0" err="1" smtClean="0">
                <a:solidFill>
                  <a:schemeClr val="tx1"/>
                </a:solidFill>
                <a:latin typeface="Constantia" pitchFamily="18" charset="0"/>
              </a:rPr>
              <a:t>з</a:t>
            </a:r>
            <a:r>
              <a:rPr lang="en-US" sz="1200" b="1" dirty="0" smtClean="0">
                <a:solidFill>
                  <a:schemeClr val="tx1"/>
                </a:solidFill>
                <a:latin typeface="Constantia" pitchFamily="18" charset="0"/>
              </a:rPr>
              <a:t>]</a:t>
            </a:r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  <a:r>
              <a:rPr lang="en-US" sz="12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 Но Комар и Жук продолжают соперничество! Попробуйте прочитать о чём они говорят.</a:t>
            </a:r>
          </a:p>
        </p:txBody>
      </p:sp>
      <p:pic>
        <p:nvPicPr>
          <p:cNvPr id="5" name="Рисунок 4" descr="05c10d14fad9b52546626bbacf8b0c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643182"/>
            <a:ext cx="1285884" cy="1406619"/>
          </a:xfrm>
          <a:prstGeom prst="rect">
            <a:avLst/>
          </a:prstGeom>
        </p:spPr>
      </p:pic>
      <p:pic>
        <p:nvPicPr>
          <p:cNvPr id="6" name="Рисунок 5" descr="mosquito-deng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643182"/>
            <a:ext cx="1571651" cy="1320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4214818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nstantia" pitchFamily="18" charset="0"/>
              </a:rPr>
              <a:t>ЖА-ЖА-ЖА-ЖА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14" y="400050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nstantia" pitchFamily="18" charset="0"/>
              </a:rPr>
              <a:t>ЗА-ЗА-ЗА-ЗА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92919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nstantia" pitchFamily="18" charset="0"/>
              </a:rPr>
              <a:t>ЖО-ЖУ-ЖА-ЖУ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14" y="471488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nstantia" pitchFamily="18" charset="0"/>
              </a:rPr>
              <a:t>ЗО-ЗУ-ЗА-ЗУ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5572140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nstantia" pitchFamily="18" charset="0"/>
              </a:rPr>
              <a:t>ЖА-ЖА-ЖУ-ЖУ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14" y="542926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nstantia" pitchFamily="18" charset="0"/>
              </a:rPr>
              <a:t>ЗА-ЗА-ЗУ-ЗУ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32" y="4071942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onstantia" pitchFamily="18" charset="0"/>
              </a:rPr>
              <a:t>ЖА-ЗА-ЖУ-ЗУ</a:t>
            </a:r>
            <a:endParaRPr lang="ru-RU" sz="4800" b="1" dirty="0"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1670" y="4786322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onstantia" pitchFamily="18" charset="0"/>
              </a:rPr>
              <a:t>ЗА-ЖА-ЗО-ЖО</a:t>
            </a:r>
            <a:endParaRPr lang="ru-RU" sz="4800" b="1" dirty="0">
              <a:latin typeface="Constant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5786454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onstantia" pitchFamily="18" charset="0"/>
              </a:rPr>
              <a:t>ЖУ-ЗУ-ЗУ-ЖУ</a:t>
            </a:r>
            <a:endParaRPr lang="ru-RU" sz="4800" b="1" dirty="0">
              <a:latin typeface="Constantia" pitchFamily="18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2143108" y="2214554"/>
            <a:ext cx="4429156" cy="242889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Отлично! Вы поняли язык Жука и Комара. А насекомые решили, что они оба хорошие и соревноваться больше не будут. Поэтому пойдемте играть с ними дальше!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83655" y="0"/>
            <a:ext cx="1960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https://vk.com/yourlogoped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c10d14fad9b52546626bbacf8b0c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0"/>
            <a:ext cx="1928826" cy="2109928"/>
          </a:xfrm>
          <a:prstGeom prst="rect">
            <a:avLst/>
          </a:prstGeom>
        </p:spPr>
      </p:pic>
      <p:pic>
        <p:nvPicPr>
          <p:cNvPr id="5" name="Рисунок 4" descr="mosquito-deng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2552" y="0"/>
            <a:ext cx="2721448" cy="2286016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2714612" y="0"/>
            <a:ext cx="3929090" cy="185736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Подарите Жуку все картинки, где есть звук 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[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ж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]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, а Комару все картинки, где есть звук 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[</a:t>
            </a:r>
            <a:r>
              <a:rPr lang="ru-RU" b="1" dirty="0" err="1" smtClean="0">
                <a:solidFill>
                  <a:schemeClr val="tx1"/>
                </a:solidFill>
                <a:latin typeface="Constantia" pitchFamily="18" charset="0"/>
              </a:rPr>
              <a:t>з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]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</a:p>
        </p:txBody>
      </p:sp>
      <p:pic>
        <p:nvPicPr>
          <p:cNvPr id="7" name="Рисунок 6" descr="74131641_w200_h200_7c2fdea9_693d___6f65cd8de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786058"/>
            <a:ext cx="3217075" cy="2428892"/>
          </a:xfrm>
          <a:prstGeom prst="rect">
            <a:avLst/>
          </a:prstGeom>
        </p:spPr>
      </p:pic>
      <p:pic>
        <p:nvPicPr>
          <p:cNvPr id="8" name="Рисунок 7" descr="0_7a71c_ee5e1036_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2357430"/>
            <a:ext cx="2379815" cy="3020569"/>
          </a:xfrm>
          <a:prstGeom prst="rect">
            <a:avLst/>
          </a:prstGeom>
        </p:spPr>
      </p:pic>
      <p:pic>
        <p:nvPicPr>
          <p:cNvPr id="9" name="Рисунок 8" descr="giraffe-48393_6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1928802"/>
            <a:ext cx="1881190" cy="3762380"/>
          </a:xfrm>
          <a:prstGeom prst="rect">
            <a:avLst/>
          </a:prstGeom>
        </p:spPr>
      </p:pic>
      <p:pic>
        <p:nvPicPr>
          <p:cNvPr id="10" name="Рисунок 9" descr="86315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8860" y="2786058"/>
            <a:ext cx="4810136" cy="2405068"/>
          </a:xfrm>
          <a:prstGeom prst="rect">
            <a:avLst/>
          </a:prstGeom>
        </p:spPr>
      </p:pic>
      <p:pic>
        <p:nvPicPr>
          <p:cNvPr id="11" name="Рисунок 10" descr="corn_PNG526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3174" y="2571744"/>
            <a:ext cx="3009512" cy="3691909"/>
          </a:xfrm>
          <a:prstGeom prst="rect">
            <a:avLst/>
          </a:prstGeom>
        </p:spPr>
      </p:pic>
      <p:pic>
        <p:nvPicPr>
          <p:cNvPr id="12" name="Рисунок 11" descr="img_5702bd001bf0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86050" y="2786058"/>
            <a:ext cx="3672047" cy="3425018"/>
          </a:xfrm>
          <a:prstGeom prst="rect">
            <a:avLst/>
          </a:prstGeom>
        </p:spPr>
      </p:pic>
      <p:pic>
        <p:nvPicPr>
          <p:cNvPr id="13" name="Рисунок 12" descr="barrier-2157215_960_72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28794" y="3214686"/>
            <a:ext cx="5143536" cy="2719014"/>
          </a:xfrm>
          <a:prstGeom prst="rect">
            <a:avLst/>
          </a:prstGeom>
        </p:spPr>
      </p:pic>
      <p:pic>
        <p:nvPicPr>
          <p:cNvPr id="14" name="Рисунок 13" descr="image00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14546" y="2857496"/>
            <a:ext cx="5036379" cy="3357586"/>
          </a:xfrm>
          <a:prstGeom prst="rect">
            <a:avLst/>
          </a:prstGeom>
        </p:spPr>
      </p:pic>
      <p:pic>
        <p:nvPicPr>
          <p:cNvPr id="15" name="Рисунок 14" descr="гнездо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14612" y="2857496"/>
            <a:ext cx="3571900" cy="3238261"/>
          </a:xfrm>
          <a:prstGeom prst="rect">
            <a:avLst/>
          </a:prstGeom>
        </p:spPr>
      </p:pic>
      <p:pic>
        <p:nvPicPr>
          <p:cNvPr id="16" name="Рисунок 15" descr="ьереза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57422" y="2500306"/>
            <a:ext cx="4005282" cy="4005282"/>
          </a:xfrm>
          <a:prstGeom prst="rect">
            <a:avLst/>
          </a:prstGeom>
        </p:spPr>
      </p:pic>
      <p:sp>
        <p:nvSpPr>
          <p:cNvPr id="17" name="Облако 16"/>
          <p:cNvSpPr/>
          <p:nvPr/>
        </p:nvSpPr>
        <p:spPr>
          <a:xfrm>
            <a:off x="2285984" y="1571612"/>
            <a:ext cx="4786346" cy="350046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</a:rPr>
              <a:t>Какие вы молодцы! Правильно сделали! Жук и Комар очень довольны.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83655" y="0"/>
            <a:ext cx="1960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https://vk.com/yourlogoped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0.06389 L -0.42917 -0.32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19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4306 L 0.38108 -0.431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19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88889E-6 L -0.42517 -0.35695 " pathEditMode="relative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5.92593E-6 L -0.46459 -0.43055 " pathEditMode="relative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36215 -0.58796 " pathEditMode="relative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42535 -0.51436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55556E-6 L 0.34653 -0.54584 " pathEditMode="relative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0.02778 L -0.48211 -0.5182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27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34635 -0.57732 " pathEditMode="relative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41736 -0.66134 " pathEditMode="relative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c10d14fad9b52546626bbacf8b0c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857232"/>
            <a:ext cx="1000132" cy="1094037"/>
          </a:xfrm>
          <a:prstGeom prst="rect">
            <a:avLst/>
          </a:prstGeom>
        </p:spPr>
      </p:pic>
      <p:pic>
        <p:nvPicPr>
          <p:cNvPr id="6" name="Рисунок 5" descr="mosquito-deng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857232"/>
            <a:ext cx="1462746" cy="1228706"/>
          </a:xfrm>
          <a:prstGeom prst="rect">
            <a:avLst/>
          </a:prstGeom>
        </p:spPr>
      </p:pic>
      <p:sp>
        <p:nvSpPr>
          <p:cNvPr id="7" name="Облако 6"/>
          <p:cNvSpPr/>
          <p:nvPr/>
        </p:nvSpPr>
        <p:spPr>
          <a:xfrm>
            <a:off x="2428860" y="0"/>
            <a:ext cx="3786214" cy="171451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Жук и Комар предлагают вам сыграть в игру «Один-много». 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57224" y="2571744"/>
            <a:ext cx="2286016" cy="17145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71538" y="4357694"/>
            <a:ext cx="125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ЖЕЗЛ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286116" y="3214686"/>
            <a:ext cx="1357322" cy="57150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4429132"/>
            <a:ext cx="283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МНОГО ЖЕЗЛОВ</a:t>
            </a:r>
            <a:endParaRPr lang="ru-RU" sz="2400" b="1" dirty="0">
              <a:latin typeface="Constantia" pitchFamily="18" charset="0"/>
            </a:endParaRPr>
          </a:p>
        </p:txBody>
      </p:sp>
      <p:pic>
        <p:nvPicPr>
          <p:cNvPr id="17" name="Рисунок 16" descr="жезл мил_e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2714620"/>
            <a:ext cx="1643059" cy="1500183"/>
          </a:xfrm>
          <a:prstGeom prst="rect">
            <a:avLst/>
          </a:prstGeom>
        </p:spPr>
      </p:pic>
      <p:pic>
        <p:nvPicPr>
          <p:cNvPr id="18" name="Рисунок 17" descr="жезл мил_en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2428868"/>
            <a:ext cx="1071570" cy="978389"/>
          </a:xfrm>
          <a:prstGeom prst="rect">
            <a:avLst/>
          </a:prstGeom>
        </p:spPr>
      </p:pic>
      <p:pic>
        <p:nvPicPr>
          <p:cNvPr id="20" name="Рисунок 19" descr="жезл мил_en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2428868"/>
            <a:ext cx="1071570" cy="978389"/>
          </a:xfrm>
          <a:prstGeom prst="rect">
            <a:avLst/>
          </a:prstGeom>
        </p:spPr>
      </p:pic>
      <p:pic>
        <p:nvPicPr>
          <p:cNvPr id="21" name="Рисунок 20" descr="жезл мил_en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3500438"/>
            <a:ext cx="1071570" cy="978389"/>
          </a:xfrm>
          <a:prstGeom prst="rect">
            <a:avLst/>
          </a:prstGeom>
        </p:spPr>
      </p:pic>
      <p:pic>
        <p:nvPicPr>
          <p:cNvPr id="22" name="Рисунок 21" descr="зуб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7290" y="2714620"/>
            <a:ext cx="1143008" cy="144141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285852" y="4357694"/>
            <a:ext cx="869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ЗУБ</a:t>
            </a:r>
            <a:endParaRPr lang="ru-RU" sz="2800" b="1" dirty="0">
              <a:latin typeface="Constantia" pitchFamily="18" charset="0"/>
            </a:endParaRPr>
          </a:p>
        </p:txBody>
      </p:sp>
      <p:pic>
        <p:nvPicPr>
          <p:cNvPr id="25" name="Рисунок 24" descr="зуб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2428868"/>
            <a:ext cx="803115" cy="1012782"/>
          </a:xfrm>
          <a:prstGeom prst="rect">
            <a:avLst/>
          </a:prstGeom>
        </p:spPr>
      </p:pic>
      <p:pic>
        <p:nvPicPr>
          <p:cNvPr id="26" name="Рисунок 25" descr="зуб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2428868"/>
            <a:ext cx="803115" cy="1012782"/>
          </a:xfrm>
          <a:prstGeom prst="rect">
            <a:avLst/>
          </a:prstGeom>
        </p:spPr>
      </p:pic>
      <p:pic>
        <p:nvPicPr>
          <p:cNvPr id="27" name="Рисунок 26" descr="зуб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3429000"/>
            <a:ext cx="803115" cy="101278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929190" y="4429132"/>
            <a:ext cx="2506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МНОГО ЗУБОВ</a:t>
            </a:r>
            <a:endParaRPr lang="ru-RU" sz="2400" b="1" dirty="0">
              <a:latin typeface="Constantia" pitchFamily="18" charset="0"/>
            </a:endParaRPr>
          </a:p>
        </p:txBody>
      </p:sp>
      <p:pic>
        <p:nvPicPr>
          <p:cNvPr id="29" name="Рисунок 28" descr="giraffe-48393_64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66" y="2643182"/>
            <a:ext cx="785818" cy="1571636"/>
          </a:xfrm>
          <a:prstGeom prst="rect">
            <a:avLst/>
          </a:prstGeom>
        </p:spPr>
      </p:pic>
      <p:pic>
        <p:nvPicPr>
          <p:cNvPr id="30" name="Рисунок 29" descr="giraffe-48393_64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9190" y="1928802"/>
            <a:ext cx="785818" cy="1571636"/>
          </a:xfrm>
          <a:prstGeom prst="rect">
            <a:avLst/>
          </a:prstGeom>
        </p:spPr>
      </p:pic>
      <p:pic>
        <p:nvPicPr>
          <p:cNvPr id="31" name="Рисунок 30" descr="giraffe-48393_64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8" y="1928802"/>
            <a:ext cx="785818" cy="1571636"/>
          </a:xfrm>
          <a:prstGeom prst="rect">
            <a:avLst/>
          </a:prstGeom>
        </p:spPr>
      </p:pic>
      <p:pic>
        <p:nvPicPr>
          <p:cNvPr id="32" name="Рисунок 31" descr="giraffe-48393_64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2857496"/>
            <a:ext cx="785818" cy="1571636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142976" y="4357694"/>
            <a:ext cx="1569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ЖИРАФ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3438" y="4429132"/>
            <a:ext cx="311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МНОГО ЖИРАФОВ</a:t>
            </a:r>
            <a:endParaRPr lang="ru-RU" sz="2400" b="1" dirty="0">
              <a:latin typeface="Constantia" pitchFamily="18" charset="0"/>
            </a:endParaRPr>
          </a:p>
        </p:txBody>
      </p:sp>
      <p:pic>
        <p:nvPicPr>
          <p:cNvPr id="35" name="Рисунок 34" descr="таз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0100" y="2643182"/>
            <a:ext cx="2000264" cy="156583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8728" y="4357694"/>
            <a:ext cx="84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ТАЗ</a:t>
            </a:r>
            <a:endParaRPr lang="ru-RU" sz="2800" b="1" dirty="0">
              <a:latin typeface="Constantia" pitchFamily="18" charset="0"/>
            </a:endParaRPr>
          </a:p>
        </p:txBody>
      </p:sp>
      <p:pic>
        <p:nvPicPr>
          <p:cNvPr id="37" name="Рисунок 36" descr="таз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6314" y="2428868"/>
            <a:ext cx="1143008" cy="894765"/>
          </a:xfrm>
          <a:prstGeom prst="rect">
            <a:avLst/>
          </a:prstGeom>
        </p:spPr>
      </p:pic>
      <p:pic>
        <p:nvPicPr>
          <p:cNvPr id="38" name="Рисунок 37" descr="таз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6" y="2428868"/>
            <a:ext cx="1143008" cy="894765"/>
          </a:xfrm>
          <a:prstGeom prst="rect">
            <a:avLst/>
          </a:prstGeom>
        </p:spPr>
      </p:pic>
      <p:pic>
        <p:nvPicPr>
          <p:cNvPr id="39" name="Рисунок 38" descr="таз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0694" y="3429000"/>
            <a:ext cx="1143008" cy="89476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786314" y="442913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МНОГО ТАЗОВ</a:t>
            </a:r>
            <a:endParaRPr lang="ru-RU" sz="2400" b="1" dirty="0">
              <a:latin typeface="Constantia" pitchFamily="18" charset="0"/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285720" y="1500174"/>
            <a:ext cx="5857916" cy="428628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Молодцы! Отлично справились с заданием! Жук и Комар приготовили для вас ещё одну игру. Пойдёмте дальше!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183655" y="0"/>
            <a:ext cx="1960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https://vk.com/yourlogoped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/>
      <p:bldP spid="11" grpId="1"/>
      <p:bldP spid="16" grpId="0"/>
      <p:bldP spid="16" grpId="1"/>
      <p:bldP spid="24" grpId="0"/>
      <p:bldP spid="24" grpId="1"/>
      <p:bldP spid="28" grpId="0"/>
      <p:bldP spid="28" grpId="1"/>
      <p:bldP spid="33" grpId="0"/>
      <p:bldP spid="33" grpId="1"/>
      <p:bldP spid="34" grpId="0"/>
      <p:bldP spid="34" grpId="1"/>
      <p:bldP spid="36" grpId="0"/>
      <p:bldP spid="36" grpId="1"/>
      <p:bldP spid="40" grpId="0"/>
      <p:bldP spid="40" grpId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c10d14fad9b52546626bbacf8b0c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14356"/>
            <a:ext cx="1000132" cy="1094037"/>
          </a:xfrm>
          <a:prstGeom prst="rect">
            <a:avLst/>
          </a:prstGeom>
        </p:spPr>
      </p:pic>
      <p:pic>
        <p:nvPicPr>
          <p:cNvPr id="5" name="Рисунок 4" descr="mosquito-deng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642918"/>
            <a:ext cx="1462746" cy="1228706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2643174" y="0"/>
            <a:ext cx="4143404" cy="285749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Жук и Комар придумали несколько предложений, но они не правильные. Попробуйте исправить предложения правильно и прочитайте 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071811"/>
            <a:ext cx="4857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1.Заяц играет с Жанной. 2.Забор красит Женю.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3.Жук поймал Захара.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4.Ёж кормит Лизу.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5.Зонтик держит Жору.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6.Лыжи катаются на Зине.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7.Земля ползёт по ёжику.</a:t>
            </a:r>
            <a:endParaRPr lang="ru-RU" sz="2800" dirty="0" smtClean="0"/>
          </a:p>
          <a:p>
            <a:endParaRPr lang="ru-RU" sz="2800" b="1" dirty="0" smtClean="0">
              <a:latin typeface="Constantia" pitchFamily="18" charset="0"/>
            </a:endParaRPr>
          </a:p>
          <a:p>
            <a:endParaRPr lang="ru-RU" sz="2800" b="1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3071810"/>
            <a:ext cx="4592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-Жанна играет с зайцем.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3500438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-Женя красит забор.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3929066"/>
            <a:ext cx="3809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-Захар поймал жука.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4357694"/>
            <a:ext cx="3418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-Лиза кормит ежа.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4786322"/>
            <a:ext cx="450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-Жора держит зонтик</a:t>
            </a:r>
            <a:r>
              <a:rPr lang="ru-RU" b="1" dirty="0" smtClean="0">
                <a:latin typeface="Constantia" pitchFamily="18" charset="0"/>
              </a:rPr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5214950"/>
            <a:ext cx="4429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-Зина катается на лыжах.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5643578"/>
            <a:ext cx="4260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-Ёжик ползёт по земле.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83655" y="0"/>
            <a:ext cx="1960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https://vk.com/yourlogoped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071670" y="1428736"/>
            <a:ext cx="5072098" cy="421484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Молодцы ребята! Вы отлично справились со всеми заданиями. 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Жуку и Комару интересно, какая игра вам понравилась больше всего?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А помните ли вы, какие два звука вы сегодня учились различать?</a:t>
            </a:r>
          </a:p>
        </p:txBody>
      </p:sp>
      <p:pic>
        <p:nvPicPr>
          <p:cNvPr id="5" name="Рисунок 4" descr="05c10d14fad9b52546626bbacf8b0c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857232"/>
            <a:ext cx="1763268" cy="1928826"/>
          </a:xfrm>
          <a:prstGeom prst="rect">
            <a:avLst/>
          </a:prstGeom>
        </p:spPr>
      </p:pic>
      <p:pic>
        <p:nvPicPr>
          <p:cNvPr id="6" name="Рисунок 5" descr="mosquito-deng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857232"/>
            <a:ext cx="2211177" cy="18573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83655" y="0"/>
            <a:ext cx="1960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https://vk.com/yourlogoped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071670" y="1428736"/>
            <a:ext cx="5072098" cy="421484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Жук и Комар просят вас внимательно  следить за звуками </a:t>
            </a:r>
            <a:r>
              <a:rPr lang="en-US" sz="1600" b="1" dirty="0" smtClean="0">
                <a:solidFill>
                  <a:schemeClr val="tx1"/>
                </a:solidFill>
                <a:latin typeface="Constantia" pitchFamily="18" charset="0"/>
              </a:rPr>
              <a:t>[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ж</a:t>
            </a:r>
            <a:r>
              <a:rPr lang="en-US" sz="1600" b="1" dirty="0" smtClean="0">
                <a:solidFill>
                  <a:schemeClr val="tx1"/>
                </a:solidFill>
                <a:latin typeface="Constantia" pitchFamily="18" charset="0"/>
              </a:rPr>
              <a:t>]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 и </a:t>
            </a:r>
            <a:r>
              <a:rPr lang="en-US" sz="1600" b="1" dirty="0" smtClean="0">
                <a:solidFill>
                  <a:schemeClr val="tx1"/>
                </a:solidFill>
                <a:latin typeface="Constantia" pitchFamily="18" charset="0"/>
              </a:rPr>
              <a:t>[</a:t>
            </a:r>
            <a:r>
              <a:rPr lang="ru-RU" sz="1600" b="1" dirty="0" err="1" smtClean="0">
                <a:solidFill>
                  <a:schemeClr val="tx1"/>
                </a:solidFill>
                <a:latin typeface="Constantia" pitchFamily="18" charset="0"/>
              </a:rPr>
              <a:t>з</a:t>
            </a:r>
            <a:r>
              <a:rPr lang="en-US" sz="1600" b="1" dirty="0" smtClean="0">
                <a:solidFill>
                  <a:schemeClr val="tx1"/>
                </a:solidFill>
                <a:latin typeface="Constantia" pitchFamily="18" charset="0"/>
              </a:rPr>
              <a:t>]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, не путать их и правильно произносить все слова с этими звуками. А теперь им пора улетать играть с другими детьми.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До свиданья!</a:t>
            </a:r>
          </a:p>
        </p:txBody>
      </p:sp>
      <p:pic>
        <p:nvPicPr>
          <p:cNvPr id="5" name="Рисунок 4" descr="05c10d14fad9b52546626bbacf8b0c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857232"/>
            <a:ext cx="1763268" cy="1928826"/>
          </a:xfrm>
          <a:prstGeom prst="rect">
            <a:avLst/>
          </a:prstGeom>
        </p:spPr>
      </p:pic>
      <p:pic>
        <p:nvPicPr>
          <p:cNvPr id="6" name="Рисунок 5" descr="mosquito-deng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2823" y="785794"/>
            <a:ext cx="2211177" cy="18573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83655" y="0"/>
            <a:ext cx="1960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https://vk.com/yourlogoped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7864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Цель: </a:t>
            </a:r>
            <a:r>
              <a:rPr lang="ru-RU" dirty="0" smtClean="0">
                <a:latin typeface="Constantia" pitchFamily="18" charset="0"/>
              </a:rPr>
              <a:t>обучение правильному употреблению звуков </a:t>
            </a:r>
            <a:r>
              <a:rPr lang="en-US" dirty="0" smtClean="0">
                <a:latin typeface="Constantia" pitchFamily="18" charset="0"/>
              </a:rPr>
              <a:t>[</a:t>
            </a:r>
            <a:r>
              <a:rPr lang="ru-RU" dirty="0" smtClean="0">
                <a:latin typeface="Constantia" pitchFamily="18" charset="0"/>
              </a:rPr>
              <a:t>З</a:t>
            </a:r>
            <a:r>
              <a:rPr lang="en-US" dirty="0" smtClean="0">
                <a:latin typeface="Constantia" pitchFamily="18" charset="0"/>
              </a:rPr>
              <a:t>]</a:t>
            </a:r>
            <a:r>
              <a:rPr lang="ru-RU" dirty="0" smtClean="0">
                <a:latin typeface="Constantia" pitchFamily="18" charset="0"/>
              </a:rPr>
              <a:t> и </a:t>
            </a:r>
            <a:r>
              <a:rPr lang="en-US" dirty="0" smtClean="0">
                <a:latin typeface="Constantia" pitchFamily="18" charset="0"/>
              </a:rPr>
              <a:t>[</a:t>
            </a:r>
            <a:r>
              <a:rPr lang="ru-RU" dirty="0" smtClean="0">
                <a:latin typeface="Constantia" pitchFamily="18" charset="0"/>
              </a:rPr>
              <a:t>Ж</a:t>
            </a:r>
            <a:r>
              <a:rPr lang="en-US" dirty="0" smtClean="0">
                <a:latin typeface="Constantia" pitchFamily="18" charset="0"/>
              </a:rPr>
              <a:t>]</a:t>
            </a:r>
            <a:r>
              <a:rPr lang="ru-RU" dirty="0" smtClean="0">
                <a:latin typeface="Constantia" pitchFamily="18" charset="0"/>
              </a:rPr>
              <a:t> в речи</a:t>
            </a:r>
          </a:p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Коррекционно-образовательные: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-закрепление знаний о механизме образования звуков и их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артикуляционных особенностях;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-закрепление понятий о звуке, слоге, слове, предложении;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-формирование навыков различения звуков;</a:t>
            </a:r>
          </a:p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Коррекционно-развивающие</a:t>
            </a:r>
            <a:r>
              <a:rPr lang="ru-RU" dirty="0" smtClean="0">
                <a:latin typeface="Constantia" pitchFamily="18" charset="0"/>
              </a:rPr>
              <a:t>: 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-совершенствование речевой моторики;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-закрепление </a:t>
            </a:r>
            <a:r>
              <a:rPr lang="ru-RU" dirty="0" err="1" smtClean="0">
                <a:latin typeface="Constantia" pitchFamily="18" charset="0"/>
              </a:rPr>
              <a:t>артикуляционногообраза</a:t>
            </a:r>
            <a:r>
              <a:rPr lang="ru-RU" dirty="0" smtClean="0">
                <a:latin typeface="Constantia" pitchFamily="18" charset="0"/>
              </a:rPr>
              <a:t> звука;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-развитие фонематического слуха и формирование навыков акустического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различения звуков;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-закрепление правильного произношения звуков в самостоятельной речи, 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разных речевых структурах (изолированно в слогах, словах, предложениях, 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тексте). </a:t>
            </a:r>
          </a:p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Воспитательные: 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-коррекция личности ребёнка в целом;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-воспитание  положительных черт характера.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3655" y="0"/>
            <a:ext cx="1960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https://vk.com/yourlogoped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Constantia" pitchFamily="18" charset="0"/>
              </a:rPr>
              <a:t>Отгадайте, кто к нам пришёл сегодня в гости:</a:t>
            </a:r>
          </a:p>
          <a:p>
            <a:r>
              <a:rPr lang="ru-RU" sz="1400" i="1" dirty="0" smtClean="0">
                <a:latin typeface="Constantia" pitchFamily="18" charset="0"/>
              </a:rPr>
              <a:t>Какой звук издаёт?</a:t>
            </a:r>
            <a:endParaRPr lang="ru-RU" sz="1400" i="1" dirty="0">
              <a:latin typeface="Constant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1857364"/>
            <a:ext cx="3643338" cy="2071702"/>
          </a:xfrm>
          <a:prstGeom prst="roundRect">
            <a:avLst>
              <a:gd name="adj" fmla="val 2119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Не жужжу, когда лежу,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Не жужжу, когда хожу.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Если в воздухе кружусь,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Тут уж вдоволь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нажужжусь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8" name="Рисунок 7" descr="05c10d14fad9b52546626bbacf8b0c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143380"/>
            <a:ext cx="1643074" cy="17973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6150114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ЖЖЖ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9256" y="1785926"/>
            <a:ext cx="3429024" cy="21431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Словно гвоздик на магнит,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Он на нас бросается –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Без бубенчиков звенит,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Без зубов кусается.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1" name="Рисунок 10" descr="mosquito-deng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857628"/>
            <a:ext cx="2476516" cy="20802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500826" y="6150114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ЗЗЗ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83655" y="0"/>
            <a:ext cx="1960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https://vk.com/yourlogoped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C -0.00538 -0.08935 0.06337 -0.16666 0.15556 -0.17199 C 0.24375 -0.1787 0.32622 -0.11875 0.33177 -0.03194 C 0.33872 0.04792 0.28073 0.12269 0.19809 0.12801 C 0.12257 0.13195 0.05087 0.08264 0.04549 0.00811 C 0.03993 -0.05995 0.0882 -0.12407 0.15816 -0.12939 C 0.22292 -0.13333 0.28368 -0.09189 0.28768 -0.02939 C 0.29184 0.02663 0.2533 0.08125 0.19549 0.08403 C 0.14323 0.08797 0.09375 0.05602 0.08941 0.00533 C 0.08681 -0.04004 0.11563 -0.08402 0.16111 -0.08657 C 0.20104 -0.08935 0.24097 -0.06527 0.24375 -0.02662 C 0.24636 0.00672 0.22587 0.03866 0.19271 0.04144 C 0.16511 0.04399 0.13629 0.0294 0.13472 0.00278 C 0.13212 -0.01875 0.14323 -0.04143 0.16372 -0.04398 C 0.18038 -0.04398 0.19688 -0.03865 0.19948 -0.02407 C 0.20104 -0.01458 0.19809 -0.00532 0.18993 -0.00138 C 0.18594 -4.81481E-6 0.18299 -4.81481E-6 0.179 -0.00138 C 0.179 -0.00115 -1.94444E-6 -4.81481E-6 -1.94444E-6 0.00024 Z " pathEditMode="relative" rAng="0" ptsTypes="ffffffffffffffffff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C 0.02153 -0.09352 0.05417 -0.15208 0.09045 -0.15208 C 0.12673 -0.15208 0.1592 -0.09352 0.18108 3.7037E-7 C 0.1592 0.09352 0.12673 0.15255 0.09045 0.15255 C 0.05417 0.15255 0.02153 0.09352 1.38889E-6 3.7037E-7 Z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c10d14fad9b52546626bbacf8b0c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857364"/>
            <a:ext cx="1149140" cy="1257035"/>
          </a:xfrm>
          <a:prstGeom prst="rect">
            <a:avLst/>
          </a:prstGeom>
        </p:spPr>
      </p:pic>
      <p:pic>
        <p:nvPicPr>
          <p:cNvPr id="5" name="Рисунок 4" descr="mosquito-deng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785926"/>
            <a:ext cx="1530798" cy="1285870"/>
          </a:xfrm>
          <a:prstGeom prst="rect">
            <a:avLst/>
          </a:prstGeom>
        </p:spPr>
      </p:pic>
      <p:sp>
        <p:nvSpPr>
          <p:cNvPr id="7" name="Облако 6"/>
          <p:cNvSpPr/>
          <p:nvPr/>
        </p:nvSpPr>
        <p:spPr>
          <a:xfrm>
            <a:off x="2714612" y="2500306"/>
            <a:ext cx="3571900" cy="228601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Молодцы! Вы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угадали!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83655" y="0"/>
            <a:ext cx="1960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https://vk.com/yourlogoped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000100" y="142852"/>
            <a:ext cx="1500198" cy="14287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643306" y="142852"/>
            <a:ext cx="1500198" cy="14287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500826" y="2428868"/>
            <a:ext cx="1500198" cy="14287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14744" y="2428868"/>
            <a:ext cx="1500198" cy="14287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28662" y="2428868"/>
            <a:ext cx="1500198" cy="14287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28662" y="4643446"/>
            <a:ext cx="1500198" cy="14287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14744" y="4643446"/>
            <a:ext cx="1500198" cy="14287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00826" y="4643446"/>
            <a:ext cx="1500198" cy="14287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zaborch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500042"/>
            <a:ext cx="1071570" cy="832610"/>
          </a:xfrm>
          <a:prstGeom prst="rect">
            <a:avLst/>
          </a:prstGeom>
        </p:spPr>
      </p:pic>
      <p:pic>
        <p:nvPicPr>
          <p:cNvPr id="21" name="Рисунок 20" descr="блинч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2707505"/>
            <a:ext cx="1000132" cy="900524"/>
          </a:xfrm>
          <a:prstGeom prst="rect">
            <a:avLst/>
          </a:prstGeom>
        </p:spPr>
      </p:pic>
      <p:pic>
        <p:nvPicPr>
          <p:cNvPr id="22" name="Рисунок 21" descr="Пару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2643182"/>
            <a:ext cx="888884" cy="973892"/>
          </a:xfrm>
          <a:prstGeom prst="rect">
            <a:avLst/>
          </a:prstGeom>
        </p:spPr>
      </p:pic>
      <p:pic>
        <p:nvPicPr>
          <p:cNvPr id="24" name="Рисунок 23" descr="cat-2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4643446"/>
            <a:ext cx="1428760" cy="1315586"/>
          </a:xfrm>
          <a:prstGeom prst="rect">
            <a:avLst/>
          </a:prstGeom>
        </p:spPr>
      </p:pic>
      <p:pic>
        <p:nvPicPr>
          <p:cNvPr id="25" name="Рисунок 24" descr="5729122_l-400x4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5852" y="357166"/>
            <a:ext cx="976306" cy="976306"/>
          </a:xfrm>
          <a:prstGeom prst="rect">
            <a:avLst/>
          </a:prstGeom>
        </p:spPr>
      </p:pic>
      <p:pic>
        <p:nvPicPr>
          <p:cNvPr id="26" name="Рисунок 25" descr="1363609476_i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2709143"/>
            <a:ext cx="1000132" cy="923456"/>
          </a:xfrm>
          <a:prstGeom prst="rect">
            <a:avLst/>
          </a:prstGeom>
        </p:spPr>
      </p:pic>
      <p:pic>
        <p:nvPicPr>
          <p:cNvPr id="27" name="Рисунок 26" descr="5314160-thum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785557">
            <a:off x="4136821" y="4709808"/>
            <a:ext cx="609326" cy="1286897"/>
          </a:xfrm>
          <a:prstGeom prst="rect">
            <a:avLst/>
          </a:prstGeom>
        </p:spPr>
      </p:pic>
      <p:pic>
        <p:nvPicPr>
          <p:cNvPr id="28" name="Рисунок 27" descr="750279_origina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15141" y="4908504"/>
            <a:ext cx="1071570" cy="87795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6429388" y="214290"/>
            <a:ext cx="1500198" cy="14287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y6nEzi8GfarMZtgcGw8P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140" y="428604"/>
            <a:ext cx="1000132" cy="933457"/>
          </a:xfrm>
          <a:prstGeom prst="rect">
            <a:avLst/>
          </a:prstGeom>
        </p:spPr>
      </p:pic>
      <p:sp>
        <p:nvSpPr>
          <p:cNvPr id="29" name="Стрелка вправо 28"/>
          <p:cNvSpPr/>
          <p:nvPr/>
        </p:nvSpPr>
        <p:spPr>
          <a:xfrm>
            <a:off x="2714612" y="928670"/>
            <a:ext cx="785818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5500694" y="928670"/>
            <a:ext cx="785818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7000892" y="2071678"/>
            <a:ext cx="500066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0800000" flipV="1">
            <a:off x="5500694" y="3143248"/>
            <a:ext cx="785818" cy="619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0800000">
            <a:off x="2714612" y="3143248"/>
            <a:ext cx="785818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1393009" y="4179099"/>
            <a:ext cx="571504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643174" y="5357826"/>
            <a:ext cx="785818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5500694" y="5357826"/>
            <a:ext cx="785818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door_PNG1763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58148" y="4714884"/>
            <a:ext cx="1428712" cy="142871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72462" y="4357694"/>
            <a:ext cx="98523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Constantia" pitchFamily="18" charset="0"/>
              </a:rPr>
              <a:t>ВХОД</a:t>
            </a:r>
          </a:p>
          <a:p>
            <a:pPr algn="ctr"/>
            <a:r>
              <a:rPr lang="ru-RU" sz="1100" b="1" dirty="0" smtClean="0">
                <a:latin typeface="Constantia" pitchFamily="18" charset="0"/>
              </a:rPr>
              <a:t> К ДЕТЯМ</a:t>
            </a:r>
            <a:endParaRPr lang="ru-RU" sz="1100" b="1" dirty="0">
              <a:latin typeface="Constantia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928926" y="0"/>
            <a:ext cx="3929090" cy="250033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Помогите Жуку и Комару сделать упражнения и вы сможете играть с ними дальше.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2500298" y="0"/>
            <a:ext cx="4572032" cy="292893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Constantia" pitchFamily="18" charset="0"/>
              </a:rPr>
              <a:t>Ой-ой-ой-ой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!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У Жука и Комара случилась беда, они не могут начать играть с вами, пока вы сделаете с ними гимнастику для язычка.</a:t>
            </a:r>
          </a:p>
        </p:txBody>
      </p:sp>
      <p:pic>
        <p:nvPicPr>
          <p:cNvPr id="8" name="Рисунок 7" descr="05c10d14fad9b52546626bbacf8b0c7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2844" y="214290"/>
            <a:ext cx="785818" cy="859600"/>
          </a:xfrm>
          <a:prstGeom prst="rect">
            <a:avLst/>
          </a:prstGeom>
        </p:spPr>
      </p:pic>
      <p:pic>
        <p:nvPicPr>
          <p:cNvPr id="9" name="Рисунок 8" descr="mosquito-dengu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785794"/>
            <a:ext cx="1020526" cy="85724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183655" y="0"/>
            <a:ext cx="1960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https://vk.com/yourlogoped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7556E-17 L 0.26823 -0.0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27101 -0.002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23 -0.00324 L 0.59114 -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01 -0.00254 L 0.59392 -0.002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114 -0.00324 L 0.84305 0.290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1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392 -0.00254 L 0.85382 0.301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305 0.29074 L 0.57534 0.29074 " pathEditMode="relative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382 0.30185 L 0.57812 0.30185 " pathEditMode="relative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35 0.29074 L 0.2526 0.29074 " pathEditMode="relative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812 0.30186 L 0.271 0.30186 " pathEditMode="relative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61 0.29074 L 0.0007 0.65811 " pathEditMode="relative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01 0.30186 L 0.01111 0.65903 " pathEditMode="relative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6581 L 0.31579 0.6581 " pathEditMode="relative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0.65903 L 0.31823 0.65903 " pathEditMode="relative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8 0.6581 L 0.60729 0.6581 " pathEditMode="relative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23 0.65903 L 0.60174 0.65903 " pathEditMode="relative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729 0.6581 L 0.86701 0.6581 " pathEditMode="relative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74 0.65903 L 0.86944 0.65903 " pathEditMode="relative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714612" y="2500306"/>
            <a:ext cx="3571900" cy="228601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Constantia" pitchFamily="18" charset="0"/>
              </a:rPr>
              <a:t>Ураа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! Спасибо, ребята! Теперь мы можем играть с вами! </a:t>
            </a:r>
          </a:p>
        </p:txBody>
      </p:sp>
      <p:pic>
        <p:nvPicPr>
          <p:cNvPr id="5" name="Рисунок 4" descr="05c10d14fad9b52546626bbacf8b0c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857364"/>
            <a:ext cx="1149140" cy="1257035"/>
          </a:xfrm>
          <a:prstGeom prst="rect">
            <a:avLst/>
          </a:prstGeom>
        </p:spPr>
      </p:pic>
      <p:pic>
        <p:nvPicPr>
          <p:cNvPr id="6" name="Рисунок 5" descr="mosquito-deng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428736"/>
            <a:ext cx="1530798" cy="1285870"/>
          </a:xfrm>
          <a:prstGeom prst="rect">
            <a:avLst/>
          </a:prstGeom>
        </p:spPr>
      </p:pic>
      <p:sp>
        <p:nvSpPr>
          <p:cNvPr id="7" name="Облако 6"/>
          <p:cNvSpPr/>
          <p:nvPr/>
        </p:nvSpPr>
        <p:spPr>
          <a:xfrm>
            <a:off x="2500298" y="2143116"/>
            <a:ext cx="4071966" cy="300039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Давайте устроим соревнования! И узнаем, какой звук лучше, чем они похожи и чем они отличаются! А вы это и определите! </a:t>
            </a:r>
            <a:b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Начнём!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29322" y="142852"/>
            <a:ext cx="2000264" cy="185738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85786" y="142852"/>
            <a:ext cx="2000264" cy="1857388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05c10d14fad9b52546626bbacf8b0c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28604"/>
            <a:ext cx="1214446" cy="1328473"/>
          </a:xfrm>
          <a:prstGeom prst="rect">
            <a:avLst/>
          </a:prstGeom>
        </p:spPr>
      </p:pic>
      <p:pic>
        <p:nvPicPr>
          <p:cNvPr id="5" name="Рисунок 4" descr="mosquito-deng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57166"/>
            <a:ext cx="1714512" cy="14401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57290" y="2000240"/>
            <a:ext cx="920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onstantia" pitchFamily="18" charset="0"/>
              </a:rPr>
              <a:t>Ж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1928802"/>
            <a:ext cx="6078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nstantia" pitchFamily="18" charset="0"/>
              </a:rPr>
              <a:t>З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13" name="Рисунок 12" descr="БУБЛИ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2857496"/>
            <a:ext cx="1467055" cy="1066949"/>
          </a:xfrm>
          <a:prstGeom prst="rect">
            <a:avLst/>
          </a:prstGeom>
        </p:spPr>
      </p:pic>
      <p:pic>
        <p:nvPicPr>
          <p:cNvPr id="14" name="Рисунок 13" descr="ЗАБОРЧИ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2714620"/>
            <a:ext cx="1181265" cy="1181265"/>
          </a:xfrm>
          <a:prstGeom prst="rect">
            <a:avLst/>
          </a:prstGeom>
        </p:spPr>
      </p:pic>
      <p:pic>
        <p:nvPicPr>
          <p:cNvPr id="15" name="Рисунок 14" descr="стрелка вниз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4000504"/>
            <a:ext cx="1009640" cy="1009640"/>
          </a:xfrm>
          <a:prstGeom prst="rect">
            <a:avLst/>
          </a:prstGeom>
        </p:spPr>
      </p:pic>
      <p:pic>
        <p:nvPicPr>
          <p:cNvPr id="16" name="Рисунок 15" descr="стрелка вниз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1214414" y="4071942"/>
            <a:ext cx="1009640" cy="1009640"/>
          </a:xfrm>
          <a:prstGeom prst="rect">
            <a:avLst/>
          </a:prstGeom>
        </p:spPr>
      </p:pic>
      <p:pic>
        <p:nvPicPr>
          <p:cNvPr id="19" name="Рисунок 18" descr="9a17d07c9f8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5072074"/>
            <a:ext cx="785818" cy="892341"/>
          </a:xfrm>
          <a:prstGeom prst="rect">
            <a:avLst/>
          </a:prstGeom>
        </p:spPr>
      </p:pic>
      <p:pic>
        <p:nvPicPr>
          <p:cNvPr id="20" name="Рисунок 19" descr="0_35463_d135c212_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14" y="5143512"/>
            <a:ext cx="904630" cy="904630"/>
          </a:xfrm>
          <a:prstGeom prst="rect">
            <a:avLst/>
          </a:prstGeom>
        </p:spPr>
      </p:pic>
      <p:pic>
        <p:nvPicPr>
          <p:cNvPr id="21" name="Рисунок 20" descr="2000px-Nuvola_apps_bell.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4414" y="6000744"/>
            <a:ext cx="857256" cy="857256"/>
          </a:xfrm>
          <a:prstGeom prst="rect">
            <a:avLst/>
          </a:prstGeom>
        </p:spPr>
      </p:pic>
      <p:pic>
        <p:nvPicPr>
          <p:cNvPr id="22" name="Рисунок 21" descr="2000px-Nuvola_apps_bell.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00826" y="6000744"/>
            <a:ext cx="857256" cy="85725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928926" y="6286520"/>
            <a:ext cx="3000396" cy="571480"/>
          </a:xfrm>
          <a:prstGeom prst="mathEqual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 17"/>
          <p:cNvSpPr/>
          <p:nvPr/>
        </p:nvSpPr>
        <p:spPr>
          <a:xfrm>
            <a:off x="3000364" y="2143116"/>
            <a:ext cx="3000396" cy="500042"/>
          </a:xfrm>
          <a:prstGeom prst="mathEqual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643042" y="1857364"/>
            <a:ext cx="5715040" cy="421484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Умницы! Теперь вы вспомнили, как нужно правильно произносить звук 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[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ж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]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 и звук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 [</a:t>
            </a:r>
            <a:r>
              <a:rPr lang="ru-RU" b="1" dirty="0" err="1" smtClean="0">
                <a:solidFill>
                  <a:schemeClr val="tx1"/>
                </a:solidFill>
                <a:latin typeface="Constantia" pitchFamily="18" charset="0"/>
              </a:rPr>
              <a:t>з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]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, что у них общего и чем они отличаются!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А сейчас Жук </a:t>
            </a:r>
            <a:r>
              <a:rPr lang="ru-RU" b="1" dirty="0" err="1" smtClean="0">
                <a:solidFill>
                  <a:schemeClr val="tx1"/>
                </a:solidFill>
                <a:latin typeface="Constantia" pitchFamily="18" charset="0"/>
              </a:rPr>
              <a:t>Жужук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, и Комарик </a:t>
            </a:r>
            <a:r>
              <a:rPr lang="ru-RU" b="1" dirty="0" err="1" smtClean="0">
                <a:solidFill>
                  <a:schemeClr val="tx1"/>
                </a:solidFill>
                <a:latin typeface="Constantia" pitchFamily="18" charset="0"/>
              </a:rPr>
              <a:t>Звонарик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 хотят поиграть с вами.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83655" y="0"/>
            <a:ext cx="1960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https://vk.com/yourlogoped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2428860" y="142852"/>
            <a:ext cx="4071966" cy="250033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Жук </a:t>
            </a:r>
            <a:r>
              <a:rPr lang="ru-RU" sz="1200" b="1" dirty="0" err="1" smtClean="0">
                <a:solidFill>
                  <a:schemeClr val="tx1"/>
                </a:solidFill>
                <a:latin typeface="Constantia" pitchFamily="18" charset="0"/>
              </a:rPr>
              <a:t>Жужук</a:t>
            </a:r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, и Комарик </a:t>
            </a:r>
            <a:r>
              <a:rPr lang="ru-RU" sz="1200" b="1" dirty="0" err="1" smtClean="0">
                <a:solidFill>
                  <a:schemeClr val="tx1"/>
                </a:solidFill>
                <a:latin typeface="Constantia" pitchFamily="18" charset="0"/>
              </a:rPr>
              <a:t>Звонарик</a:t>
            </a:r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 устроили соревнования. Они хотят посмотреть, какой звук у вас получается лучше: звук </a:t>
            </a:r>
            <a:r>
              <a:rPr lang="en-US" sz="1200" b="1" dirty="0" smtClean="0">
                <a:solidFill>
                  <a:schemeClr val="tx1"/>
                </a:solidFill>
                <a:latin typeface="Constantia" pitchFamily="18" charset="0"/>
              </a:rPr>
              <a:t>[</a:t>
            </a:r>
            <a:r>
              <a:rPr lang="ru-RU" sz="1200" b="1" dirty="0" err="1" smtClean="0">
                <a:solidFill>
                  <a:schemeClr val="tx1"/>
                </a:solidFill>
                <a:latin typeface="Constantia" pitchFamily="18" charset="0"/>
              </a:rPr>
              <a:t>з</a:t>
            </a:r>
            <a:r>
              <a:rPr lang="en-US" sz="1200" b="1" dirty="0" smtClean="0">
                <a:solidFill>
                  <a:schemeClr val="tx1"/>
                </a:solidFill>
                <a:latin typeface="Constantia" pitchFamily="18" charset="0"/>
              </a:rPr>
              <a:t>]</a:t>
            </a:r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, или звук </a:t>
            </a:r>
            <a:r>
              <a:rPr lang="en-US" sz="1200" b="1" dirty="0" smtClean="0">
                <a:solidFill>
                  <a:schemeClr val="tx1"/>
                </a:solidFill>
                <a:latin typeface="Constantia" pitchFamily="18" charset="0"/>
              </a:rPr>
              <a:t>[</a:t>
            </a:r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ж</a:t>
            </a:r>
            <a:r>
              <a:rPr lang="en-US" sz="1200" b="1" dirty="0" smtClean="0">
                <a:solidFill>
                  <a:schemeClr val="tx1"/>
                </a:solidFill>
                <a:latin typeface="Constantia" pitchFamily="18" charset="0"/>
              </a:rPr>
              <a:t>]</a:t>
            </a:r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  <a:r>
              <a:rPr lang="en-US" sz="12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Если по дорожке будет лететь жук, произносите звук </a:t>
            </a:r>
            <a:r>
              <a:rPr lang="en-US" sz="1200" b="1" dirty="0" smtClean="0">
                <a:solidFill>
                  <a:schemeClr val="tx1"/>
                </a:solidFill>
                <a:latin typeface="Constantia" pitchFamily="18" charset="0"/>
              </a:rPr>
              <a:t>[</a:t>
            </a:r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ж</a:t>
            </a:r>
            <a:r>
              <a:rPr lang="en-US" sz="1200" b="1" dirty="0" smtClean="0">
                <a:solidFill>
                  <a:schemeClr val="tx1"/>
                </a:solidFill>
                <a:latin typeface="Constantia" pitchFamily="18" charset="0"/>
              </a:rPr>
              <a:t>]</a:t>
            </a:r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, а если комар, то звук </a:t>
            </a:r>
            <a:r>
              <a:rPr lang="en-US" sz="1200" b="1" dirty="0" smtClean="0">
                <a:solidFill>
                  <a:schemeClr val="tx1"/>
                </a:solidFill>
                <a:latin typeface="Constantia" pitchFamily="18" charset="0"/>
              </a:rPr>
              <a:t>[</a:t>
            </a:r>
            <a:r>
              <a:rPr lang="ru-RU" sz="1200" b="1" dirty="0" err="1" smtClean="0">
                <a:solidFill>
                  <a:schemeClr val="tx1"/>
                </a:solidFill>
                <a:latin typeface="Constantia" pitchFamily="18" charset="0"/>
              </a:rPr>
              <a:t>з</a:t>
            </a:r>
            <a:r>
              <a:rPr lang="en-US" sz="1200" b="1" dirty="0" smtClean="0">
                <a:solidFill>
                  <a:schemeClr val="tx1"/>
                </a:solidFill>
                <a:latin typeface="Constantia" pitchFamily="18" charset="0"/>
              </a:rPr>
              <a:t>]</a:t>
            </a:r>
            <a:r>
              <a:rPr lang="ru-RU" sz="1200" b="1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464447" y="3536157"/>
            <a:ext cx="714380" cy="642942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607455" y="3464719"/>
            <a:ext cx="714380" cy="642942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3679025" y="3393281"/>
            <a:ext cx="714380" cy="642942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4822033" y="3321843"/>
            <a:ext cx="714380" cy="642942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5965041" y="3321843"/>
            <a:ext cx="714380" cy="642942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7036611" y="3250405"/>
            <a:ext cx="714380" cy="642942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V="1">
            <a:off x="2071670" y="3571876"/>
            <a:ext cx="642942" cy="500066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V="1">
            <a:off x="3143240" y="3500438"/>
            <a:ext cx="642942" cy="500066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V="1">
            <a:off x="4286248" y="3429000"/>
            <a:ext cx="642942" cy="500066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V="1">
            <a:off x="5357818" y="3357562"/>
            <a:ext cx="714380" cy="571504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V="1">
            <a:off x="6572264" y="3357562"/>
            <a:ext cx="642942" cy="500066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V="1">
            <a:off x="7643834" y="3286124"/>
            <a:ext cx="642942" cy="500066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29"/>
          <p:cNvSpPr/>
          <p:nvPr/>
        </p:nvSpPr>
        <p:spPr>
          <a:xfrm>
            <a:off x="1587260" y="4872487"/>
            <a:ext cx="6970144" cy="1662023"/>
          </a:xfrm>
          <a:custGeom>
            <a:avLst/>
            <a:gdLst>
              <a:gd name="connsiteX0" fmla="*/ 0 w 6970144"/>
              <a:gd name="connsiteY0" fmla="*/ 769188 h 1662023"/>
              <a:gd name="connsiteX1" fmla="*/ 258793 w 6970144"/>
              <a:gd name="connsiteY1" fmla="*/ 337868 h 1662023"/>
              <a:gd name="connsiteX2" fmla="*/ 776378 w 6970144"/>
              <a:gd name="connsiteY2" fmla="*/ 441385 h 1662023"/>
              <a:gd name="connsiteX3" fmla="*/ 1017917 w 6970144"/>
              <a:gd name="connsiteY3" fmla="*/ 1338532 h 1662023"/>
              <a:gd name="connsiteX4" fmla="*/ 1526876 w 6970144"/>
              <a:gd name="connsiteY4" fmla="*/ 1450675 h 1662023"/>
              <a:gd name="connsiteX5" fmla="*/ 1897812 w 6970144"/>
              <a:gd name="connsiteY5" fmla="*/ 346494 h 1662023"/>
              <a:gd name="connsiteX6" fmla="*/ 2544793 w 6970144"/>
              <a:gd name="connsiteY6" fmla="*/ 406879 h 1662023"/>
              <a:gd name="connsiteX7" fmla="*/ 2708695 w 6970144"/>
              <a:gd name="connsiteY7" fmla="*/ 1338532 h 1662023"/>
              <a:gd name="connsiteX8" fmla="*/ 3303917 w 6970144"/>
              <a:gd name="connsiteY8" fmla="*/ 1450675 h 1662023"/>
              <a:gd name="connsiteX9" fmla="*/ 3536831 w 6970144"/>
              <a:gd name="connsiteY9" fmla="*/ 381000 h 1662023"/>
              <a:gd name="connsiteX10" fmla="*/ 4373593 w 6970144"/>
              <a:gd name="connsiteY10" fmla="*/ 303362 h 1662023"/>
              <a:gd name="connsiteX11" fmla="*/ 4554748 w 6970144"/>
              <a:gd name="connsiteY11" fmla="*/ 1424796 h 1662023"/>
              <a:gd name="connsiteX12" fmla="*/ 5175849 w 6970144"/>
              <a:gd name="connsiteY12" fmla="*/ 1485181 h 1662023"/>
              <a:gd name="connsiteX13" fmla="*/ 5331125 w 6970144"/>
              <a:gd name="connsiteY13" fmla="*/ 363747 h 1662023"/>
              <a:gd name="connsiteX14" fmla="*/ 5960853 w 6970144"/>
              <a:gd name="connsiteY14" fmla="*/ 182592 h 1662023"/>
              <a:gd name="connsiteX15" fmla="*/ 6314536 w 6970144"/>
              <a:gd name="connsiteY15" fmla="*/ 1459302 h 1662023"/>
              <a:gd name="connsiteX16" fmla="*/ 6970144 w 6970144"/>
              <a:gd name="connsiteY16" fmla="*/ 1278147 h 166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70144" h="1662023">
                <a:moveTo>
                  <a:pt x="0" y="769188"/>
                </a:moveTo>
                <a:cubicBezTo>
                  <a:pt x="64698" y="580845"/>
                  <a:pt x="129397" y="392502"/>
                  <a:pt x="258793" y="337868"/>
                </a:cubicBezTo>
                <a:cubicBezTo>
                  <a:pt x="388189" y="283234"/>
                  <a:pt x="649857" y="274608"/>
                  <a:pt x="776378" y="441385"/>
                </a:cubicBezTo>
                <a:cubicBezTo>
                  <a:pt x="902899" y="608162"/>
                  <a:pt x="892834" y="1170317"/>
                  <a:pt x="1017917" y="1338532"/>
                </a:cubicBezTo>
                <a:cubicBezTo>
                  <a:pt x="1143000" y="1506747"/>
                  <a:pt x="1380227" y="1616015"/>
                  <a:pt x="1526876" y="1450675"/>
                </a:cubicBezTo>
                <a:cubicBezTo>
                  <a:pt x="1673525" y="1285335"/>
                  <a:pt x="1728159" y="520460"/>
                  <a:pt x="1897812" y="346494"/>
                </a:cubicBezTo>
                <a:cubicBezTo>
                  <a:pt x="2067465" y="172528"/>
                  <a:pt x="2409646" y="241539"/>
                  <a:pt x="2544793" y="406879"/>
                </a:cubicBezTo>
                <a:cubicBezTo>
                  <a:pt x="2679940" y="572219"/>
                  <a:pt x="2582174" y="1164566"/>
                  <a:pt x="2708695" y="1338532"/>
                </a:cubicBezTo>
                <a:cubicBezTo>
                  <a:pt x="2835216" y="1512498"/>
                  <a:pt x="3165894" y="1610264"/>
                  <a:pt x="3303917" y="1450675"/>
                </a:cubicBezTo>
                <a:cubicBezTo>
                  <a:pt x="3441940" y="1291086"/>
                  <a:pt x="3358552" y="572219"/>
                  <a:pt x="3536831" y="381000"/>
                </a:cubicBezTo>
                <a:cubicBezTo>
                  <a:pt x="3715110" y="189781"/>
                  <a:pt x="4203940" y="129396"/>
                  <a:pt x="4373593" y="303362"/>
                </a:cubicBezTo>
                <a:cubicBezTo>
                  <a:pt x="4543246" y="477328"/>
                  <a:pt x="4421039" y="1227826"/>
                  <a:pt x="4554748" y="1424796"/>
                </a:cubicBezTo>
                <a:cubicBezTo>
                  <a:pt x="4688457" y="1621766"/>
                  <a:pt x="5046453" y="1662023"/>
                  <a:pt x="5175849" y="1485181"/>
                </a:cubicBezTo>
                <a:cubicBezTo>
                  <a:pt x="5305245" y="1308340"/>
                  <a:pt x="5200291" y="580845"/>
                  <a:pt x="5331125" y="363747"/>
                </a:cubicBezTo>
                <a:cubicBezTo>
                  <a:pt x="5461959" y="146649"/>
                  <a:pt x="5796951" y="0"/>
                  <a:pt x="5960853" y="182592"/>
                </a:cubicBezTo>
                <a:cubicBezTo>
                  <a:pt x="6124755" y="365184"/>
                  <a:pt x="6146321" y="1276710"/>
                  <a:pt x="6314536" y="1459302"/>
                </a:cubicBezTo>
                <a:cubicBezTo>
                  <a:pt x="6482751" y="1641894"/>
                  <a:pt x="6967269" y="1308340"/>
                  <a:pt x="6970144" y="1278147"/>
                </a:cubicBezTo>
              </a:path>
            </a:pathLst>
          </a:cu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05c10d14fad9b52546626bbacf8b0c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24"/>
            <a:ext cx="1285884" cy="1406619"/>
          </a:xfrm>
          <a:prstGeom prst="rect">
            <a:avLst/>
          </a:prstGeom>
        </p:spPr>
      </p:pic>
      <p:pic>
        <p:nvPicPr>
          <p:cNvPr id="5" name="Рисунок 4" descr="mosquito-deng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86388"/>
            <a:ext cx="1571651" cy="132018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83655" y="0"/>
            <a:ext cx="1960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https://vk.com/yourlogoped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93 0.02037 C 0.09792 0.01505 0.10104 0.00787 0.10521 0.00278 C 0.10747 3.7037E-7 0.11025 -0.00208 0.11268 -0.00463 C 0.11736 -0.00926 0.12084 -0.01806 0.125 -0.02361 C 0.12604 -0.02824 0.1283 -0.03148 0.12969 -0.03611 C 0.13403 -0.04954 0.13698 -0.05741 0.1467 -0.06505 C 0.15 -0.06759 0.15157 -0.07107 0.15521 -0.07269 C 0.1658 -0.08333 0.1533 -0.07153 0.16181 -0.07778 C 0.16372 -0.07917 0.16736 -0.08264 0.16736 -0.08264 C 0.16927 -0.08218 0.17136 -0.08264 0.17309 -0.08148 C 0.17361 -0.08102 0.17552 -0.06898 0.17587 -0.06759 C 0.17726 -0.06134 0.18038 -0.05625 0.18438 -0.05255 C 0.18611 -0.04421 0.18959 -0.03588 0.19288 -0.0287 C 0.1941 -0.02593 0.1941 -0.02245 0.19566 -0.01991 C 0.19775 -0.01644 0.20226 -0.01343 0.20521 -0.01111 C 0.20903 -0.00232 0.21511 0.0044 0.21927 0.01296 C 0.22622 0.00972 0.2191 0.01435 0.22309 0.00787 C 0.22413 0.00625 0.2257 0.00532 0.22691 0.00417 C 0.22969 -0.00139 0.2342 -0.00255 0.23907 -0.00463 C 0.24688 -0.01134 0.25052 -0.02361 0.25712 -0.03241 C 0.2592 -0.04167 0.25747 -0.03796 0.26181 -0.04375 C 0.2632 -0.04931 0.26667 -0.0544 0.27032 -0.05764 C 0.27379 -0.06435 0.27865 -0.06921 0.28229 -0.07639 C 0.2842 -0.07986 0.28907 -0.08519 0.28907 -0.08519 C 0.28941 -0.08681 0.28872 -0.09028 0.29011 -0.09028 C 0.2915 -0.09028 0.29167 -0.08704 0.29202 -0.08519 C 0.29341 -0.0794 0.29288 -0.07292 0.29479 -0.06759 C 0.29844 -0.05764 0.3092 -0.03727 0.3165 -0.03357 C 0.32014 -0.02662 0.32014 -0.01875 0.32587 -0.01343 C 0.32709 -0.01088 0.32847 -0.00857 0.32969 -0.00602 C 0.33038 -0.00463 0.3316 -0.00208 0.3316 -0.00208 C 0.33785 -0.0044 0.33889 -0.00857 0.34288 -0.01597 C 0.34427 -0.01852 0.34861 -0.02107 0.34861 -0.02107 C 0.35226 -0.02824 0.36007 -0.03102 0.36545 -0.03611 C 0.36893 -0.03935 0.37084 -0.04398 0.37396 -0.04745 C 0.37778 -0.05185 0.38316 -0.05486 0.38716 -0.0588 C 0.39288 -0.06435 0.39323 -0.07431 0.39861 -0.07894 C 0.39983 -0.08565 0.40191 -0.09051 0.40417 -0.09653 C 0.41111 -0.09444 0.41354 -0.08773 0.41736 -0.08009 C 0.41875 -0.07338 0.42188 -0.06782 0.42396 -0.06134 C 0.42917 -0.04514 0.43594 -0.02662 0.44948 -0.02107 C 0.45243 -0.01829 0.45556 -0.01713 0.45886 -0.01482 C 0.45955 -0.01319 0.45938 -0.01042 0.46077 -0.00972 C 0.46285 -0.0088 0.46806 -0.0169 0.47032 -0.01991 C 0.475 -0.02616 0.47882 -0.03241 0.48351 -0.03866 C 0.48663 -0.04259 0.48559 -0.0456 0.49011 -0.04745 C 0.49358 -0.05232 0.49636 -0.05741 0.50052 -0.06134 C 0.50452 -0.06944 0.50868 -0.07732 0.51372 -0.08403 C 0.51736 -0.09444 0.52709 -0.10232 0.53438 -0.10903 C 0.53768 -0.09375 0.54514 -0.08056 0.55226 -0.06759 C 0.55313 -0.06597 0.55347 -0.06412 0.55417 -0.0625 C 0.55504 -0.06042 0.55591 -0.0581 0.55712 -0.05625 C 0.56042 -0.05069 0.56511 -0.04907 0.56841 -0.04375 C 0.57361 -0.03542 0.57448 -0.02708 0.57882 -0.01852 C 0.58073 -0.01042 0.58611 -0.00417 0.59202 -0.00208 C 0.60104 0.01343 0.5941 -0.00139 0.59097 0.00278 C 0.58976 0.0044 0.59167 0.00694 0.59202 0.00903 C 0.59462 -0.00208 0.59896 -0.01157 0.60521 -0.01991 C 0.60695 -0.02708 0.61042 -0.03079 0.61459 -0.03611 C 0.61545 -0.03727 0.61736 -0.03982 0.61736 -0.03982 C 0.61927 -0.04954 0.62518 -0.05486 0.62969 -0.0625 C 0.63108 -0.06482 0.63247 -0.06736 0.63351 -0.07014 C 0.6342 -0.07176 0.63455 -0.07361 0.63542 -0.07523 C 0.63976 -0.08357 0.64479 -0.0912 0.64948 -0.09907 C 0.65417 -0.10671 0.65851 -0.1162 0.66459 -0.12176 C 0.66945 -0.11944 0.66684 -0.1213 0.67118 -0.11296 C 0.6724 -0.11042 0.675 -0.10532 0.675 -0.10532 C 0.67795 -0.09282 0.68247 -0.07824 0.6882 -0.06759 C 0.69688 -0.05139 0.6875 -0.0625 0.69566 -0.0537 C 0.69913 -0.0412 0.69323 -0.06042 0.69948 -0.0463 C 0.70122 -0.04236 0.70174 -0.02685 0.70521 -0.02477 C 0.70782 -0.02315 0.71372 -0.02222 0.71372 -0.02222 C 0.71788 -0.03403 0.71528 -0.02986 0.72032 -0.03611 C 0.72361 -0.04491 0.72969 -0.05139 0.73438 -0.0588 C 0.74184 -0.0706 0.74827 -0.08426 0.75608 -0.09537 C 0.75868 -0.10463 0.76597 -0.11736 0.77222 -0.12292 C 0.77413 -0.12245 0.77604 -0.12292 0.77778 -0.12176 C 0.77917 -0.12083 0.78247 -0.1081 0.78351 -0.10532 C 0.78733 -0.09583 0.79341 -0.08889 0.79757 -0.08009 C 0.80052 -0.07384 0.80243 -0.06806 0.80712 -0.06389 C 0.81111 -0.05509 0.80591 -0.06551 0.81372 -0.05509 C 0.81597 -0.05208 0.81788 -0.04607 0.81927 -0.04236 C 0.82101 -0.03171 0.82309 -0.03472 0.82778 -0.02732 " pathEditMode="relative" ptsTypes="ffffffffffffffffffffffffffffffffffffffffffffffffffffffffffffffffffffffffffffffffffA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778 -0.02731 C 0.82483 -0.03935 0.82327 -0.04328 0.81754 -0.0537 C 0.81476 -0.05879 0.81545 -0.06389 0.81181 -0.06875 C 0.81077 -0.07477 0.80799 -0.07731 0.80608 -0.08264 C 0.80261 -0.09213 0.79861 -0.10278 0.79289 -0.11041 C 0.79115 -0.11759 0.78907 -0.12523 0.78351 -0.12801 C 0.775 -0.12546 0.77917 -0.12477 0.77604 -0.11666 C 0.77396 -0.11111 0.76997 -0.10648 0.7665 -0.10278 C 0.76441 -0.09352 0.75434 -0.08912 0.74948 -0.08264 C 0.73733 -0.06643 0.73073 -0.04259 0.71268 -0.03611 C 0.71042 -0.03148 0.70816 -0.03032 0.70434 -0.0287 C 0.70191 -0.03703 0.69792 -0.04328 0.69393 -0.05 C 0.68959 -0.05717 0.68629 -0.06597 0.68264 -0.07384 C 0.68021 -0.07893 0.67934 -0.07662 0.67604 -0.08009 C 0.67101 -0.08565 0.66875 -0.09444 0.66372 -0.09907 C 0.66198 -0.10393 0.66094 -0.10787 0.6599 -0.11296 C 0.65886 -0.10833 0.6592 -0.10347 0.65799 -0.09907 C 0.65712 -0.09606 0.65139 -0.08842 0.64948 -0.08634 C 0.64723 -0.08148 0.64497 -0.0794 0.64098 -0.07754 C 0.63403 -0.0706 0.62535 -0.06782 0.61841 -0.06134 C 0.61042 -0.04352 0.62084 -0.06528 0.61181 -0.05116 C 0.60608 -0.04259 0.60382 -0.03009 0.59653 -0.02361 C 0.59341 -0.0169 0.58993 -0.01991 0.58629 -0.02477 C 0.57848 -0.03495 0.57414 -0.04861 0.5665 -0.05879 C 0.56476 -0.06597 0.56372 -0.06967 0.55903 -0.07384 C 0.55643 -0.08333 0.55035 -0.09676 0.54479 -0.10416 C 0.54271 -0.1125 0.54566 -0.10393 0.54098 -0.10903 C 0.53872 -0.11157 0.53716 -0.11828 0.53542 -0.12176 C 0.53334 -0.11805 0.53264 -0.11458 0.5316 -0.11041 C 0.53091 -0.1037 0.53056 -0.10069 0.52778 -0.09537 C 0.52709 -0.09213 0.51702 -0.07662 0.51545 -0.07639 C 0.51372 -0.07592 0.51181 -0.07569 0.5099 -0.07523 C 0.50104 -0.07083 0.48976 -0.06528 0.48351 -0.05509 C 0.47917 -0.04815 0.475 -0.03958 0.47118 -0.03241 C 0.46858 -0.02731 0.46823 -0.02453 0.46372 -0.02222 C 0.46025 -0.0294 0.45782 -0.0375 0.4533 -0.04375 C 0.45104 -0.05116 0.44844 -0.05879 0.44479 -0.06504 C 0.44132 -0.07986 0.43351 -0.0912 0.42604 -0.10278 C 0.4224 -0.10856 0.42014 -0.11458 0.41459 -0.11666 C 0.41111 -0.11342 0.404 -0.10694 0.40139 -0.10278 C 0.40035 -0.10116 0.39983 -0.09907 0.39861 -0.09768 C 0.39236 -0.09074 0.39202 -0.09421 0.3882 -0.08773 C 0.38403 -0.08055 0.38021 -0.07338 0.375 -0.06759 C 0.37136 -0.06342 0.36702 -0.05949 0.36372 -0.05509 C 0.3566 -0.0456 0.36493 -0.05347 0.35799 -0.04745 C 0.35591 -0.0419 0.35278 -0.0368 0.34948 -0.03241 C 0.34636 -0.02824 0.34549 -0.02963 0.34289 -0.02477 C 0.34028 -0.01967 0.33993 -0.01366 0.33733 -0.00856 C 0.33577 -0.00903 0.33403 -0.00856 0.33264 -0.00972 C 0.33177 -0.01041 0.33229 -0.0125 0.3316 -0.01342 C 0.33056 -0.01504 0.329 -0.01574 0.32778 -0.01736 C 0.32674 -0.01875 0.32587 -0.0206 0.325 -0.02222 C 0.32309 -0.03078 0.31702 -0.03958 0.31268 -0.04629 C 0.30868 -0.05231 0.30677 -0.05926 0.30243 -0.06504 C 0.3007 -0.07106 0.2967 -0.07639 0.29393 -0.08148 C 0.29132 -0.08634 0.29236 -0.08611 0.29098 -0.09143 C 0.29045 -0.09328 0.28924 -0.09467 0.28924 -0.09653 C 0.28924 -0.09791 0.29045 -0.09398 0.29098 -0.09282 C 0.29011 -0.08518 0.29045 -0.07708 0.2882 -0.07014 C 0.28611 -0.06366 0.2757 -0.05972 0.27118 -0.05879 C 0.26719 -0.05625 0.26407 -0.05416 0.2599 -0.05254 C 0.24948 -0.0412 0.23889 -0.03009 0.23073 -0.01597 C 0.22934 -0.01088 0.22657 -0.01018 0.22309 -0.00717 C 0.21841 -0.0118 0.21771 -0.0162 0.21459 -0.02222 C 0.2132 -0.0287 0.21007 -0.03078 0.20712 -0.03611 C 0.20261 -0.04421 0.2007 -0.05602 0.19289 -0.05879 C 0.19028 -0.06389 0.18646 -0.06852 0.18438 -0.07384 C 0.18299 -0.07708 0.18229 -0.08102 0.18073 -0.08403 C 0.17917 -0.08703 0.17604 -0.09282 0.17604 -0.09282 C 0.16927 -0.08958 0.16285 -0.07083 0.15608 -0.06504 C 0.15417 -0.05949 0.15157 -0.05879 0.14948 -0.0537 C 0.14601 -0.04537 0.14618 -0.03819 0.14011 -0.03241 C 0.13872 -0.02176 0.13664 -0.02222 0.12969 -0.01967 C 0.12414 -0.01227 0.11615 -0.01273 0.10903 -0.00972 C 0.10591 -0.00694 0.10139 0.00162 0.10139 0.00162 " pathEditMode="relative" ptsTypes="ffffffffffffffffffffff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45 -0.05069 C 0.0908 -0.05532 0.0908 -0.05995 0.09149 -0.06458 C 0.09184 -0.06736 0.09514 -0.0706 0.09618 -0.07222 C 0.10295 -0.08264 0.10989 -0.08449 0.11788 -0.09236 C 0.12604 -0.10046 0.12725 -0.10671 0.13767 -0.11111 C 0.146 -0.10949 0.15139 -0.1088 0.15833 -0.1037 C 0.16163 -0.10139 0.16788 -0.09607 0.16788 -0.09607 C 0.16857 -0.09491 0.16927 -0.09375 0.16979 -0.09236 C 0.17031 -0.0912 0.17014 -0.08958 0.17066 -0.08843 C 0.1717 -0.08588 0.17448 -0.08102 0.17448 -0.08102 C 0.17708 -0.0706 0.1783 -0.05926 0.18194 -0.04954 C 0.18264 -0.04167 0.18246 -0.03588 0.18576 -0.0294 C 0.1875 -0.01204 0.18507 0.01852 0.19236 0.03356 C 0.19357 0.03866 0.19531 0.04051 0.19896 0.04236 C 0.20225 0.04815 0.20642 0.05208 0.21024 0.05741 C 0.21302 0.06111 0.2125 0.06296 0.21597 0.06505 C 0.22291 0.06921 0.23107 0.07014 0.23854 0.0713 C 0.24201 0.07083 0.24566 0.07153 0.24896 0.06991 C 0.24913 0.06991 0.25416 0.05417 0.25469 0.05231 C 0.25521 0.03542 0.25382 0.0287 0.25833 0.01597 C 0.26059 0.00301 0.26319 -0.00949 0.26684 -0.02176 C 0.26875 -0.02847 0.26805 -0.03704 0.27066 -0.04329 C 0.27205 -0.04653 0.27396 -0.04907 0.27534 -0.05208 C 0.27778 -0.06435 0.28229 -0.07708 0.28767 -0.08727 C 0.29201 -0.09537 0.29062 -0.09861 0.29896 -0.10116 C 0.30191 -0.10509 0.30555 -0.11065 0.30937 -0.1125 C 0.31719 -0.11204 0.32517 -0.11181 0.33298 -0.11111 C 0.33837 -0.11065 0.34844 -0.10208 0.35469 -0.09977 C 0.35729 -0.09745 0.36319 -0.09491 0.36319 -0.09491 C 0.36632 -0.09213 0.36753 -0.08866 0.37066 -0.08611 C 0.38698 -0.05232 0.36996 -0.00857 0.37639 0.02963 C 0.37934 0.04676 0.38802 0.05625 0.40087 0.05995 C 0.40746 0.07755 0.43142 0.07593 0.43958 0.05995 C 0.44166 0.05116 0.44479 0.04653 0.44982 0.03981 C 0.45087 0.03843 0.45104 0.03634 0.45173 0.03472 C 0.45712 0.02292 0.46024 0.01227 0.46215 -0.00162 C 0.46371 -0.02384 0.46371 -0.0463 0.46684 -0.06829 C 0.46875 -0.08171 0.46701 -0.09306 0.47639 -0.10116 C 0.48003 -0.10833 0.48507 -0.1088 0.49045 -0.1125 C 0.50156 -0.11991 0.51406 -0.12037 0.52639 -0.1213 C 0.53767 -0.12593 0.55121 -0.12755 0.56128 -0.11875 C 0.56562 -0.10949 0.56337 -0.11319 0.56788 -0.10741 C 0.57031 -0.09699 0.57361 -0.08912 0.57725 -0.07963 C 0.57934 -0.0625 0.58125 -0.04537 0.58298 -0.02824 C 0.58333 -0.0037 0.57778 0.05162 0.59618 0.07616 C 0.59809 0.0787 0.60087 0.08009 0.60278 0.08264 C 0.61128 0.08171 0.61979 0.08148 0.6283 0.08009 C 0.63021 0.07986 0.63194 0.07801 0.63385 0.07755 C 0.63941 0.07639 0.65087 0.075 0.65087 0.075 C 0.65434 0.07361 0.65729 0.07153 0.66024 0.06875 C 0.66441 0.06065 0.66719 0.05255 0.66979 0.04352 C 0.66927 0.01667 0.67031 -0.00857 0.66684 -0.03449 C 0.66701 -0.03912 0.66475 -0.07755 0.66979 -0.09352 C 0.6717 -0.09977 0.67639 -0.10069 0.68003 -0.1037 C 0.6908 -0.11273 0.70034 -0.12153 0.71319 -0.12384 C 0.72239 -0.12755 0.71684 -0.12639 0.73003 -0.125 C 0.73316 -0.12431 0.73559 -0.12454 0.73767 -0.1213 C 0.73923 -0.11898 0.74149 -0.11366 0.74149 -0.11366 C 0.74253 -0.10903 0.74496 -0.10625 0.74705 -0.10232 C 0.74948 -0.09051 0.75087 -0.07894 0.75278 -0.06713 C 0.75434 -0.04468 0.75729 -0.02269 0.76024 -0.00046 C 0.76128 0.00694 0.76076 0.01343 0.76406 0.01968 C 0.76545 0.02755 0.76892 0.04259 0.77257 0.04861 C 0.77448 0.05185 0.77847 0.05231 0.78107 0.0537 C 0.79357 0.05278 0.80712 0.05602 0.81875 0.04977 C 0.82187 0.04815 0.82361 0.04398 0.82725 0.04236 C 0.83194 0.0375 0.8375 0.03542 0.84323 0.03356 C 0.84427 0.03264 0.84514 0.03171 0.84618 0.03102 C 0.84705 0.03032 0.84896 0.02963 0.84896 0.02963 " pathEditMode="relative" ptsTypes="ffffffffffffffffffff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896 0.02987 C 0.84305 0.03195 0.83784 0.03704 0.83194 0.04005 C 0.82778 0.04561 0.82691 0.04584 0.82153 0.04769 C 0.81267 0.0551 0.8033 0.05787 0.79323 0.06135 C 0.78576 0.06065 0.7842 0.06181 0.77916 0.0588 C 0.77656 0.05718 0.77153 0.05394 0.77153 0.05394 C 0.76701 0.04607 0.76475 0.03264 0.75833 0.02755 C 0.75729 0.0213 0.75642 0.01528 0.75364 0.00996 C 0.75278 0.00209 0.75121 -0.00439 0.74896 -0.01157 C 0.74861 -0.01412 0.74843 -0.01643 0.74791 -0.01898 C 0.74739 -0.02152 0.74618 -0.02662 0.74618 -0.02662 C 0.74496 -0.0412 0.74375 -0.05601 0.74236 -0.0706 C 0.74201 -0.08449 0.7434 -0.11273 0.73767 -0.12847 C 0.73524 -0.13518 0.73159 -0.14074 0.72639 -0.14351 C 0.72309 -0.14537 0.71597 -0.14745 0.71597 -0.14745 C 0.70833 -0.14699 0.70087 -0.14675 0.69323 -0.14606 C 0.68767 -0.1456 0.68003 -0.13263 0.67534 -0.12847 C 0.66909 -0.11643 0.6625 -0.10439 0.65833 -0.09074 C 0.65764 -0.08842 0.65694 -0.08588 0.65642 -0.08333 C 0.65573 -0.08009 0.65468 -0.07314 0.65468 -0.07314 C 0.6526 -0.04791 0.65191 -0.02685 0.64514 -0.00277 C 0.64479 0.00093 0.64253 0.02338 0.64132 0.025 C 0.63472 0.0338 0.62118 0.0426 0.61215 0.0463 C 0.58837 0.04537 0.58611 0.0544 0.58003 0.0338 C 0.5783 0.01783 0.57291 0.00348 0.57153 -0.01273 C 0.56962 -0.03634 0.56875 -0.06898 0.56128 -0.09074 C 0.5585 -0.10694 0.55017 -0.12338 0.53767 -0.12847 C 0.52708 -0.13773 0.53385 -0.13287 0.50642 -0.12847 C 0.50156 -0.12777 0.49791 -0.12037 0.49514 -0.11597 C 0.48698 -0.10347 0.47639 -0.09351 0.46962 -0.07939 C 0.46927 -0.07824 0.46909 -0.07685 0.46875 -0.07569 C 0.46788 -0.07361 0.46649 -0.07175 0.46597 -0.06944 C 0.46302 -0.05717 0.4618 -0.04375 0.45833 -0.03171 C 0.45712 -0.02013 0.45416 -0.00902 0.45173 0.00232 C 0.44913 0.01412 0.44843 0.02732 0.44323 0.0375 C 0.4408 0.05209 0.42691 0.06088 0.41684 0.06389 C 0.39948 0.06088 0.39982 0.06065 0.38663 0.04885 C 0.3835 0.04607 0.38038 0.04283 0.37725 0.04005 C 0.37639 0.03912 0.37448 0.0375 0.37448 0.0375 C 0.3684 0.0213 0.36927 0.00209 0.36597 -0.01527 C 0.36475 -0.04375 0.36319 -0.07152 0.35937 -0.09953 C 0.35764 -0.11226 0.35607 -0.12523 0.34896 -0.13472 C 0.30434 -0.1324 0.31597 -0.14213 0.29705 -0.12476 C 0.29253 -0.1162 0.2901 -0.10995 0.28663 -0.10092 C 0.28455 -0.08819 0.28264 -0.07291 0.27725 -0.0618 C 0.27621 -0.05717 0.2743 -0.0537 0.27257 -0.0493 C 0.27083 -0.0449 0.27083 -0.04097 0.26875 -0.0368 C 0.26684 -0.02245 0.26528 -0.01736 0.26128 -0.00532 C 0.26024 -0.00208 0.25972 0.00162 0.25833 0.00487 C 0.25729 0.00741 0.25468 0.01227 0.25468 0.01227 C 0.2533 0.01899 0.25017 0.02547 0.24705 0.03125 C 0.24514 0.03912 0.24201 0.04329 0.23854 0.05 C 0.22934 0.04746 0.22031 0.04375 0.21128 0.04005 C 0.20816 0.03403 0.20243 0.0294 0.19791 0.025 C 0.196 0.02061 0.19305 0.01806 0.19132 0.01366 C 0.18698 0.00325 0.18472 -0.00925 0.18194 -0.02037 C 0.17673 -0.04143 0.17934 -0.0655 0.17153 -0.08564 C 0.16875 -0.10138 0.15798 -0.11666 0.14705 -0.12338 C 0.13246 -0.12199 0.12569 -0.12592 0.11597 -0.11713 C 0.10781 -0.10138 0.11007 -0.0868 0.09896 -0.07199 C 0.09739 -0.0662 0.08663 -0.05185 0.08194 -0.05185 C 0.08125 -0.05185 0.08316 -0.05254 0.08385 -0.053 " pathEditMode="relative" ptsTypes="fffffffffffffffffffffffffffffffffffffffffffffffffffffffffffff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660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Тема Office</vt:lpstr>
      <vt:lpstr> Тема: «Дифференциация звуков [З] и [Ж]» для детей старшей группы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Подгрупповое логопедического занятия с детьми с ФФНР старшего дошкольного возраста Тема: «Дифференциация звуков [З] и [Ж]» </dc:title>
  <dc:creator>Админ</dc:creator>
  <cp:lastModifiedBy>Алексей Шолмов</cp:lastModifiedBy>
  <cp:revision>37</cp:revision>
  <dcterms:created xsi:type="dcterms:W3CDTF">2018-04-18T16:04:43Z</dcterms:created>
  <dcterms:modified xsi:type="dcterms:W3CDTF">2020-04-29T10:46:27Z</dcterms:modified>
</cp:coreProperties>
</file>